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4"/>
  </p:notesMasterIdLst>
  <p:sldIdLst>
    <p:sldId id="257" r:id="rId5"/>
    <p:sldId id="272" r:id="rId6"/>
    <p:sldId id="274" r:id="rId7"/>
    <p:sldId id="273" r:id="rId8"/>
    <p:sldId id="267" r:id="rId9"/>
    <p:sldId id="263" r:id="rId10"/>
    <p:sldId id="276" r:id="rId11"/>
    <p:sldId id="27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00"/>
    <a:srgbClr val="30353F"/>
    <a:srgbClr val="43CDD9"/>
    <a:srgbClr val="667181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13A2C-2F33-40F0-AF4A-09837A5379E5}" v="121" dt="2022-04-17T00:46:40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854" autoAdjust="0"/>
  </p:normalViewPr>
  <p:slideViewPr>
    <p:cSldViewPr snapToGrid="0" showGuides="1">
      <p:cViewPr varScale="1">
        <p:scale>
          <a:sx n="89" d="100"/>
          <a:sy n="89" d="100"/>
        </p:scale>
        <p:origin x="1296" y="7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25/08/2022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evening.  I am here to go over the results of the attrition analysis for the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820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recap of the information that was provided.</a:t>
            </a:r>
          </a:p>
          <a:p>
            <a:r>
              <a:rPr lang="en-US" dirty="0"/>
              <a:t>The data that was provided included information with 36 different variables from over 800 employees</a:t>
            </a:r>
          </a:p>
          <a:p>
            <a:r>
              <a:rPr lang="en-US" dirty="0"/>
              <a:t>We were asked to analyze attrition rates, and specifically the factors influencing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602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working years shows a very similar trend to monthly income. We can see newest employees are the most likely to leave, with employees who have worked at the company for less than a year having an </a:t>
            </a:r>
            <a:r>
              <a:rPr lang="en-US" dirty="0" err="1"/>
              <a:t>attriton</a:t>
            </a:r>
            <a:r>
              <a:rPr lang="en-US" dirty="0"/>
              <a:t> rate of almost 50%.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47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factor influencing attrition was monthly income. Not surprisingly, there is a general trend where employees making more money have lower attrition rates, although the trend is partially reversed for high income employees over 7500 a month. Lowest paid employees making between 1000 and 2000 dollars a month have an attrition rate of over 50%, this is more than halved for the next income level of 2,000 to 3,000 a month.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758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number one factor that was found was overtime, here we can see there is a significant difference in attrition rates for employees who do overtime versus those who don’t. Employees who do overtime are over 3 times more likely to leave the company than employees who do not do overtime. Only about 1 in 10 employees who don’t do overtime leave, versus almost 1 in 3 for those who do overtime.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310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performing a goodness of fit test, we found no evidence of a lack of fit for the model.</a:t>
            </a:r>
          </a:p>
          <a:p>
            <a:r>
              <a:rPr lang="en-US" dirty="0"/>
              <a:t>We use the ROC to measure the model’s performance, here we see that the logistic regression model yielded an area under the curve of 80%, above the requested value of 75%. </a:t>
            </a:r>
          </a:p>
          <a:p>
            <a:r>
              <a:rPr lang="en-US" dirty="0"/>
              <a:t>The closer the curve is to the top left corner of the plot, the higher the area under the curve, and the better the performance of the model.</a:t>
            </a:r>
          </a:p>
          <a:p>
            <a:r>
              <a:rPr lang="en-US" dirty="0"/>
              <a:t>We used ROC as a measure of performance, since using accuracy would have given us a biased measure, in particular due to the unbalanced nature of our data (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482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additional information, here’s a list rounding up the other categories that influence attrition the most. Along with their corresponding importance for predicting attrition based on a naïve bayes classifier.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133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439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time, if you have any questions, please let me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140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0676" y="3444079"/>
            <a:ext cx="355065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Case Study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41790" y="4150067"/>
            <a:ext cx="15084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Miguel Bonilla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22EE-D562-442B-8DFD-AE1EA8E1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11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DA32-1E43-4F03-B12A-F981553404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4478867"/>
            <a:ext cx="5181600" cy="197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Dataset</a:t>
            </a:r>
          </a:p>
          <a:p>
            <a:r>
              <a:rPr lang="en-US" dirty="0"/>
              <a:t>Information from 870 employees of Frito-Lay</a:t>
            </a:r>
          </a:p>
          <a:p>
            <a:r>
              <a:rPr lang="en-US" dirty="0"/>
              <a:t>36 different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D699F-B347-464D-B0E2-7F85B8D2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4478867"/>
            <a:ext cx="5181600" cy="197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Analyzing</a:t>
            </a:r>
          </a:p>
          <a:p>
            <a:r>
              <a:rPr lang="en-US" dirty="0"/>
              <a:t>Attrition Rates</a:t>
            </a:r>
          </a:p>
          <a:p>
            <a:r>
              <a:rPr lang="en-US" dirty="0"/>
              <a:t>Salaries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food, chip, indoor, snack food&#10;&#10;Description automatically generated">
            <a:extLst>
              <a:ext uri="{FF2B5EF4-FFF2-40B4-BE49-F238E27FC236}">
                <a16:creationId xmlns:a16="http://schemas.microsoft.com/office/drawing/2014/main" id="{C38DD263-B501-458D-B7A3-A9998ABBC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Employees with more overall working years are less likely to leave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New Employees are the most likely to leave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Total Working Years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DAC5D9-B77D-44C3-921C-A57F90CE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808" y="1506236"/>
            <a:ext cx="5485714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Employees with lower monthly incomes are overall more likely to leave the company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trend slightly reverses for employees with high salaries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Monthly Income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B0A0A9-1D35-4E0A-9A69-4BFC1EC5E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808" y="1506236"/>
            <a:ext cx="5485714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9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Employee overtime is the factor which contributes most to attrition.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Employees who work overtime are three times as likely to leave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Overtime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ADEF8-0EAB-473E-93DB-3B5CF95ED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808" y="1506236"/>
            <a:ext cx="5485714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1"/>
            <a:ext cx="4937759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Logistic regression model to classify attrition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ROC curve with an area under the curve of .8023 (closer to 1 the better the model performs)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2DE68-3AA1-4438-9040-19486C81E16D}"/>
              </a:ext>
            </a:extLst>
          </p:cNvPr>
          <p:cNvSpPr txBox="1"/>
          <p:nvPr/>
        </p:nvSpPr>
        <p:spPr>
          <a:xfrm>
            <a:off x="467127" y="357087"/>
            <a:ext cx="43917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latin typeface="+mj-lt"/>
              </a:rPr>
              <a:t>Attrition Classification</a:t>
            </a:r>
          </a:p>
        </p:txBody>
      </p:sp>
      <p:pic>
        <p:nvPicPr>
          <p:cNvPr id="4" name="Picture 4" descr="ROC Curve for Selected Model">
            <a:extLst>
              <a:ext uri="{FF2B5EF4-FFF2-40B4-BE49-F238E27FC236}">
                <a16:creationId xmlns:a16="http://schemas.microsoft.com/office/drawing/2014/main" id="{FF5D31CE-8E61-182A-50A0-74F7571E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5" y="1009858"/>
            <a:ext cx="5603731" cy="560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7892" y="1608076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Classification Table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DAC5D9-B77D-44C3-921C-A57F90CE7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800" y="1590427"/>
            <a:ext cx="5603731" cy="39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9"/>
          <a:stretch/>
        </p:blipFill>
        <p:spPr>
          <a:xfrm>
            <a:off x="7254240" y="-2"/>
            <a:ext cx="4937760" cy="6858000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2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Linear regression model fitted to predict salaries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shows overall significance (p-value&lt;.0001)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Model Root Mean Square Error less than $1100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50AAE-C067-4251-9B39-88CC84F002B7}"/>
              </a:ext>
            </a:extLst>
          </p:cNvPr>
          <p:cNvSpPr txBox="1"/>
          <p:nvPr/>
        </p:nvSpPr>
        <p:spPr>
          <a:xfrm>
            <a:off x="467127" y="357087"/>
            <a:ext cx="49377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latin typeface="+mj-lt"/>
              </a:rPr>
              <a:t>Linear Regression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61C24-A9CD-2A29-3680-1EB39D59E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7" y="1112582"/>
            <a:ext cx="5992061" cy="2800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492A7-C865-8E66-71CC-B24A34A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088" y="3913323"/>
            <a:ext cx="4482138" cy="289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8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4"/>
          <a:stretch/>
        </p:blipFill>
        <p:spPr>
          <a:xfrm>
            <a:off x="-1491" y="0"/>
            <a:ext cx="12193491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91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  <a:solidFill>
            <a:srgbClr val="FF0000">
              <a:alpha val="30196"/>
            </a:srgbClr>
          </a:solidFill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106641BD241F47915B43DE595DBC3A" ma:contentTypeVersion="11" ma:contentTypeDescription="Create a new document." ma:contentTypeScope="" ma:versionID="d027e6a621614416f65baaa2f55fec52">
  <xsd:schema xmlns:xsd="http://www.w3.org/2001/XMLSchema" xmlns:xs="http://www.w3.org/2001/XMLSchema" xmlns:p="http://schemas.microsoft.com/office/2006/metadata/properties" xmlns:ns3="10646382-7f99-445f-9760-d0a6e5101d89" xmlns:ns4="abfab6e1-d951-4bbe-91f4-d43a54e0f0a3" targetNamespace="http://schemas.microsoft.com/office/2006/metadata/properties" ma:root="true" ma:fieldsID="bcab4c9d371b2ff344c904528d943906" ns3:_="" ns4:_="">
    <xsd:import namespace="10646382-7f99-445f-9760-d0a6e5101d89"/>
    <xsd:import namespace="abfab6e1-d951-4bbe-91f4-d43a54e0f0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646382-7f99-445f-9760-d0a6e5101d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b6e1-d951-4bbe-91f4-d43a54e0f0a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12ACE-197F-4399-983E-997B2529D311}">
  <ds:schemaRefs>
    <ds:schemaRef ds:uri="10646382-7f99-445f-9760-d0a6e5101d89"/>
    <ds:schemaRef ds:uri="http://purl.org/dc/dcmitype/"/>
    <ds:schemaRef ds:uri="http://schemas.openxmlformats.org/package/2006/metadata/core-properties"/>
    <ds:schemaRef ds:uri="abfab6e1-d951-4bbe-91f4-d43a54e0f0a3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234F68F-75A8-45CD-B1B5-A3D915A6AF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17CF1-592B-470A-9DC8-AB8452352A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0646382-7f99-445f-9760-d0a6e5101d89"/>
    <ds:schemaRef ds:uri="abfab6e1-d951-4bbe-91f4-d43a54e0f0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513</TotalTime>
  <Words>601</Words>
  <Application>Microsoft Office PowerPoint</Application>
  <PresentationFormat>Widescreen</PresentationFormat>
  <Paragraphs>60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Corbel</vt:lpstr>
      <vt:lpstr>Segoe UI Light</vt:lpstr>
      <vt:lpstr>Office Theme</vt:lpstr>
      <vt:lpstr>Slide 1</vt:lpstr>
      <vt:lpstr>THE ANALYSIS</vt:lpstr>
      <vt:lpstr>Slide 10</vt:lpstr>
      <vt:lpstr>Slide 10</vt:lpstr>
      <vt:lpstr>Slide 10</vt:lpstr>
      <vt:lpstr>Slide 7</vt:lpstr>
      <vt:lpstr>Slide 10</vt:lpstr>
      <vt:lpstr>Slide 7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Miguel Bonilla</dc:creator>
  <cp:lastModifiedBy>Miguel Bonilla</cp:lastModifiedBy>
  <cp:revision>3</cp:revision>
  <dcterms:created xsi:type="dcterms:W3CDTF">2022-04-13T01:30:42Z</dcterms:created>
  <dcterms:modified xsi:type="dcterms:W3CDTF">2022-08-26T05:35:37Z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0x010100F8106641BD241F47915B43DE595DBC3A</vt:lpwstr>
  </property>
</Properties>
</file>